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murzaevmurzabek@gmail.com" initials="a" lastIdx="2" clrIdx="0">
    <p:extLst>
      <p:ext uri="{19B8F6BF-5375-455C-9EA6-DF929625EA0E}">
        <p15:presenceInfo xmlns:p15="http://schemas.microsoft.com/office/powerpoint/2012/main" userId="2f884de33b3973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75F"/>
    <a:srgbClr val="165582"/>
    <a:srgbClr val="928F9E"/>
    <a:srgbClr val="726B7F"/>
    <a:srgbClr val="003F7F"/>
    <a:srgbClr val="838B9B"/>
    <a:srgbClr val="EBEEF2"/>
    <a:srgbClr val="15527D"/>
    <a:srgbClr val="A0B4C2"/>
    <a:srgbClr val="1654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30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ru-RU"/>
              <a:t>Образец заголовка</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FEB6C04-844F-47BC-A532-D4245ED655C5}" type="datetimeFigureOut">
              <a:rPr lang="ru-RU" smtClean="0"/>
              <a:t>27.01.2024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124872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FEB6C04-844F-47BC-A532-D4245ED655C5}" type="datetimeFigureOut">
              <a:rPr lang="ru-RU" smtClean="0"/>
              <a:t>27.01.2024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420918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FEB6C04-844F-47BC-A532-D4245ED655C5}" type="datetimeFigureOut">
              <a:rPr lang="ru-RU" smtClean="0"/>
              <a:t>27.01.2024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393093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FEB6C04-844F-47BC-A532-D4245ED655C5}" type="datetimeFigureOut">
              <a:rPr lang="ru-RU" smtClean="0"/>
              <a:t>27.01.2024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224711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ru-RU"/>
              <a:t>Образец заголовка</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FEB6C04-844F-47BC-A532-D4245ED655C5}" type="datetimeFigureOut">
              <a:rPr lang="ru-RU" smtClean="0"/>
              <a:t>27.01.2024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172602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FEB6C04-844F-47BC-A532-D4245ED655C5}" type="datetimeFigureOut">
              <a:rPr lang="ru-RU" smtClean="0"/>
              <a:t>27.01.2024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198254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4" name="Content Placeholder 3"/>
          <p:cNvSpPr>
            <a:spLocks noGrp="1"/>
          </p:cNvSpPr>
          <p:nvPr>
            <p:ph sz="half" idx="2"/>
          </p:nvPr>
        </p:nvSpPr>
        <p:spPr>
          <a:xfrm>
            <a:off x="520713" y="3905482"/>
            <a:ext cx="3198096" cy="57443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6" name="Content Placeholder 5"/>
          <p:cNvSpPr>
            <a:spLocks noGrp="1"/>
          </p:cNvSpPr>
          <p:nvPr>
            <p:ph sz="quarter" idx="4"/>
          </p:nvPr>
        </p:nvSpPr>
        <p:spPr>
          <a:xfrm>
            <a:off x="3827086" y="3905482"/>
            <a:ext cx="3213847" cy="57443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FEB6C04-844F-47BC-A532-D4245ED655C5}" type="datetimeFigureOut">
              <a:rPr lang="ru-RU" smtClean="0"/>
              <a:t>27.01.2024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173891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FEB6C04-844F-47BC-A532-D4245ED655C5}" type="datetimeFigureOut">
              <a:rPr lang="ru-RU" smtClean="0"/>
              <a:t>27.01.2024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38890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B6C04-844F-47BC-A532-D4245ED655C5}" type="datetimeFigureOut">
              <a:rPr lang="ru-RU" smtClean="0"/>
              <a:t>27.01.2024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258313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ru-RU"/>
              <a:t>Образец заголовка</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BFEB6C04-844F-47BC-A532-D4245ED655C5}" type="datetimeFigureOut">
              <a:rPr lang="ru-RU" smtClean="0"/>
              <a:t>27.01.2024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25384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ru-RU"/>
              <a:t>Образец заголовка</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ru-RU"/>
              <a:t>Вставка рисунка</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BFEB6C04-844F-47BC-A532-D4245ED655C5}" type="datetimeFigureOut">
              <a:rPr lang="ru-RU" smtClean="0"/>
              <a:t>27.01.2024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231234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FEB6C04-844F-47BC-A532-D4245ED655C5}" type="datetimeFigureOut">
              <a:rPr lang="ru-RU" smtClean="0"/>
              <a:t>27.01.2024</a:t>
            </a:fld>
            <a:endParaRPr lang="ru-RU"/>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BF51062-9285-45EB-8CAB-3144C19969DF}" type="slidenum">
              <a:rPr lang="ru-RU" smtClean="0"/>
              <a:t>‹#›</a:t>
            </a:fld>
            <a:endParaRPr lang="ru-RU"/>
          </a:p>
        </p:txBody>
      </p:sp>
    </p:spTree>
    <p:extLst>
      <p:ext uri="{BB962C8B-B14F-4D97-AF65-F5344CB8AC3E}">
        <p14:creationId xmlns:p14="http://schemas.microsoft.com/office/powerpoint/2010/main" val="2868266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12.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6000" r="-56000"/>
          </a:stretch>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72455B4-EEF6-4DD2-99E1-167FEC4840D0}"/>
              </a:ext>
            </a:extLst>
          </p:cNvPr>
          <p:cNvSpPr>
            <a:spLocks noGrp="1"/>
          </p:cNvSpPr>
          <p:nvPr>
            <p:ph type="subTitle" idx="1"/>
          </p:nvPr>
        </p:nvSpPr>
        <p:spPr>
          <a:xfrm>
            <a:off x="548640" y="3126905"/>
            <a:ext cx="4005862" cy="654493"/>
          </a:xfrm>
        </p:spPr>
        <p:txBody>
          <a:bodyPr>
            <a:normAutofit/>
          </a:bodyPr>
          <a:lstStyle/>
          <a:p>
            <a:pPr algn="l"/>
            <a:r>
              <a:rPr lang="en-US" sz="1800" b="1" dirty="0">
                <a:solidFill>
                  <a:schemeClr val="bg1"/>
                </a:solidFill>
                <a:latin typeface="Segoe UI Variable Small" pitchFamily="2" charset="0"/>
              </a:rPr>
              <a:t>Full itinerary and detailed information about the trip.</a:t>
            </a:r>
            <a:endParaRPr lang="ru-RU" sz="1800" b="1" dirty="0">
              <a:solidFill>
                <a:schemeClr val="bg1"/>
              </a:solidFill>
              <a:latin typeface="Segoe UI Variable Small" pitchFamily="2" charset="0"/>
            </a:endParaRPr>
          </a:p>
        </p:txBody>
      </p:sp>
      <p:sp>
        <p:nvSpPr>
          <p:cNvPr id="12" name="TextBox 11">
            <a:extLst>
              <a:ext uri="{FF2B5EF4-FFF2-40B4-BE49-F238E27FC236}">
                <a16:creationId xmlns:a16="http://schemas.microsoft.com/office/drawing/2014/main" id="{C3026196-6CB6-48F8-BB85-74F68A5C8D03}"/>
              </a:ext>
            </a:extLst>
          </p:cNvPr>
          <p:cNvSpPr txBox="1"/>
          <p:nvPr/>
        </p:nvSpPr>
        <p:spPr>
          <a:xfrm>
            <a:off x="548640" y="3997022"/>
            <a:ext cx="5051607" cy="707886"/>
          </a:xfrm>
          <a:prstGeom prst="rect">
            <a:avLst/>
          </a:prstGeom>
          <a:noFill/>
        </p:spPr>
        <p:txBody>
          <a:bodyPr wrap="square" rtlCol="0">
            <a:spAutoFit/>
          </a:bodyPr>
          <a:lstStyle/>
          <a:p>
            <a:r>
              <a:rPr lang="en-US" sz="4000" b="1" dirty="0">
                <a:solidFill>
                  <a:schemeClr val="bg1"/>
                </a:solidFill>
              </a:rPr>
              <a:t>Nukus City Tour</a:t>
            </a:r>
            <a:endParaRPr lang="ru-RU" sz="4000" b="1" dirty="0">
              <a:solidFill>
                <a:schemeClr val="bg1"/>
              </a:solidFill>
            </a:endParaRPr>
          </a:p>
        </p:txBody>
      </p:sp>
      <p:sp>
        <p:nvSpPr>
          <p:cNvPr id="15" name="Прямоугольник 14">
            <a:extLst>
              <a:ext uri="{FF2B5EF4-FFF2-40B4-BE49-F238E27FC236}">
                <a16:creationId xmlns:a16="http://schemas.microsoft.com/office/drawing/2014/main" id="{020BF9C1-3AB9-47B4-B4E8-B85E94220016}"/>
              </a:ext>
            </a:extLst>
          </p:cNvPr>
          <p:cNvSpPr/>
          <p:nvPr/>
        </p:nvSpPr>
        <p:spPr>
          <a:xfrm>
            <a:off x="637544" y="8649662"/>
            <a:ext cx="2175596" cy="307777"/>
          </a:xfrm>
          <a:prstGeom prst="rect">
            <a:avLst/>
          </a:prstGeom>
        </p:spPr>
        <p:txBody>
          <a:bodyPr wrap="square">
            <a:spAutoFit/>
          </a:bodyPr>
          <a:lstStyle/>
          <a:p>
            <a:r>
              <a:rPr lang="en-US" sz="1400" b="1">
                <a:solidFill>
                  <a:schemeClr val="bg1"/>
                </a:solidFill>
                <a:latin typeface="HelveticaLTPro-Bold"/>
              </a:rPr>
              <a:t>BEST CHOICE</a:t>
            </a:r>
            <a:endParaRPr lang="en-US" sz="1400" b="1" dirty="0">
              <a:solidFill>
                <a:schemeClr val="bg1"/>
              </a:solidFill>
              <a:latin typeface="HelveticaLTPro-Bold"/>
            </a:endParaRPr>
          </a:p>
        </p:txBody>
      </p:sp>
      <p:sp>
        <p:nvSpPr>
          <p:cNvPr id="16" name="Прямоугольник 15">
            <a:extLst>
              <a:ext uri="{FF2B5EF4-FFF2-40B4-BE49-F238E27FC236}">
                <a16:creationId xmlns:a16="http://schemas.microsoft.com/office/drawing/2014/main" id="{517FB7C6-E5C2-4399-9565-980A2F9F13A1}"/>
              </a:ext>
            </a:extLst>
          </p:cNvPr>
          <p:cNvSpPr/>
          <p:nvPr/>
        </p:nvSpPr>
        <p:spPr>
          <a:xfrm>
            <a:off x="637544" y="8914098"/>
            <a:ext cx="2175596" cy="307777"/>
          </a:xfrm>
          <a:prstGeom prst="rect">
            <a:avLst/>
          </a:prstGeom>
        </p:spPr>
        <p:txBody>
          <a:bodyPr wrap="square">
            <a:spAutoFit/>
          </a:bodyPr>
          <a:lstStyle/>
          <a:p>
            <a:r>
              <a:rPr lang="en-US" sz="1400" b="1" dirty="0">
                <a:solidFill>
                  <a:schemeClr val="bg1"/>
                </a:solidFill>
                <a:latin typeface="HelveticaLTPro-Bold"/>
              </a:rPr>
              <a:t>BEST PRICES</a:t>
            </a:r>
          </a:p>
        </p:txBody>
      </p:sp>
      <p:sp>
        <p:nvSpPr>
          <p:cNvPr id="17" name="Прямоугольник 16">
            <a:extLst>
              <a:ext uri="{FF2B5EF4-FFF2-40B4-BE49-F238E27FC236}">
                <a16:creationId xmlns:a16="http://schemas.microsoft.com/office/drawing/2014/main" id="{F61A011A-BDE0-48C5-A8A4-8B2B4E53346D}"/>
              </a:ext>
            </a:extLst>
          </p:cNvPr>
          <p:cNvSpPr/>
          <p:nvPr/>
        </p:nvSpPr>
        <p:spPr>
          <a:xfrm>
            <a:off x="637544" y="9192665"/>
            <a:ext cx="2341970" cy="307777"/>
          </a:xfrm>
          <a:prstGeom prst="rect">
            <a:avLst/>
          </a:prstGeom>
        </p:spPr>
        <p:txBody>
          <a:bodyPr wrap="square">
            <a:spAutoFit/>
          </a:bodyPr>
          <a:lstStyle/>
          <a:p>
            <a:r>
              <a:rPr lang="en-US" sz="1400" b="1" dirty="0">
                <a:solidFill>
                  <a:schemeClr val="bg1"/>
                </a:solidFill>
                <a:latin typeface="HelveticaLTPro-Bold"/>
              </a:rPr>
              <a:t>RELIABLE TEAM</a:t>
            </a:r>
          </a:p>
        </p:txBody>
      </p:sp>
      <p:pic>
        <p:nvPicPr>
          <p:cNvPr id="5" name="Рисунок 4">
            <a:extLst>
              <a:ext uri="{FF2B5EF4-FFF2-40B4-BE49-F238E27FC236}">
                <a16:creationId xmlns:a16="http://schemas.microsoft.com/office/drawing/2014/main" id="{D66B342D-F87B-475B-85E5-B24BEC4E0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46" y="348957"/>
            <a:ext cx="2679068" cy="1921819"/>
          </a:xfrm>
          <a:prstGeom prst="rect">
            <a:avLst/>
          </a:prstGeom>
        </p:spPr>
      </p:pic>
      <p:pic>
        <p:nvPicPr>
          <p:cNvPr id="7" name="Рисунок 6">
            <a:extLst>
              <a:ext uri="{FF2B5EF4-FFF2-40B4-BE49-F238E27FC236}">
                <a16:creationId xmlns:a16="http://schemas.microsoft.com/office/drawing/2014/main" id="{D6ABFC7E-3A04-4B8F-9ABA-698595CFB2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272" y="1121020"/>
            <a:ext cx="2891957" cy="720844"/>
          </a:xfrm>
          <a:prstGeom prst="rect">
            <a:avLst/>
          </a:prstGeom>
        </p:spPr>
      </p:pic>
    </p:spTree>
    <p:extLst>
      <p:ext uri="{BB962C8B-B14F-4D97-AF65-F5344CB8AC3E}">
        <p14:creationId xmlns:p14="http://schemas.microsoft.com/office/powerpoint/2010/main" val="2433339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1F2E1FD-235F-4EC1-BC71-E351CDBAE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2" y="209590"/>
            <a:ext cx="1763486" cy="597086"/>
          </a:xfrm>
          <a:prstGeom prst="rect">
            <a:avLst/>
          </a:prstGeom>
        </p:spPr>
      </p:pic>
      <p:sp>
        <p:nvSpPr>
          <p:cNvPr id="6" name="Прямоугольник 5">
            <a:extLst>
              <a:ext uri="{FF2B5EF4-FFF2-40B4-BE49-F238E27FC236}">
                <a16:creationId xmlns:a16="http://schemas.microsoft.com/office/drawing/2014/main" id="{77C2267D-E11A-43DC-9C43-3B25C94B7B75}"/>
              </a:ext>
            </a:extLst>
          </p:cNvPr>
          <p:cNvSpPr/>
          <p:nvPr/>
        </p:nvSpPr>
        <p:spPr>
          <a:xfrm>
            <a:off x="2612369" y="1356894"/>
            <a:ext cx="2047997" cy="461665"/>
          </a:xfrm>
          <a:prstGeom prst="rect">
            <a:avLst/>
          </a:prstGeom>
        </p:spPr>
        <p:txBody>
          <a:bodyPr wrap="none">
            <a:spAutoFit/>
          </a:bodyPr>
          <a:lstStyle/>
          <a:p>
            <a:r>
              <a:rPr lang="en-US" sz="2400" b="1" dirty="0">
                <a:solidFill>
                  <a:srgbClr val="2C3E50"/>
                </a:solidFill>
                <a:latin typeface="HelveticaLTPro-Bold"/>
              </a:rPr>
              <a:t>Trip itinerary</a:t>
            </a:r>
            <a:endParaRPr lang="ru-RU" sz="2400" b="1" dirty="0">
              <a:solidFill>
                <a:srgbClr val="2C3E50"/>
              </a:solidFill>
              <a:latin typeface="HelveticaLTPro-Bold"/>
            </a:endParaRPr>
          </a:p>
        </p:txBody>
      </p:sp>
      <p:sp>
        <p:nvSpPr>
          <p:cNvPr id="8" name="Прямоугольник: скругленные углы 7">
            <a:extLst>
              <a:ext uri="{FF2B5EF4-FFF2-40B4-BE49-F238E27FC236}">
                <a16:creationId xmlns:a16="http://schemas.microsoft.com/office/drawing/2014/main" id="{B7F81404-B4A4-4A1E-B93D-4EE287632EF3}"/>
              </a:ext>
            </a:extLst>
          </p:cNvPr>
          <p:cNvSpPr/>
          <p:nvPr/>
        </p:nvSpPr>
        <p:spPr>
          <a:xfrm>
            <a:off x="442143" y="7758821"/>
            <a:ext cx="2614249" cy="719781"/>
          </a:xfrm>
          <a:prstGeom prst="roundRect">
            <a:avLst/>
          </a:prstGeom>
          <a:solidFill>
            <a:srgbClr val="EBEEF2"/>
          </a:solidFill>
          <a:ln>
            <a:solidFill>
              <a:srgbClr val="EB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F475F"/>
                </a:solidFill>
                <a:latin typeface="Segoe UI Variable Small" pitchFamily="2" charset="0"/>
              </a:rPr>
              <a:t>Duration:</a:t>
            </a:r>
          </a:p>
          <a:p>
            <a:pPr algn="ctr"/>
            <a:r>
              <a:rPr lang="en-US" sz="1600" b="1" dirty="0">
                <a:solidFill>
                  <a:srgbClr val="4F475F"/>
                </a:solidFill>
                <a:latin typeface="Segoe UI Variable Small" pitchFamily="2" charset="0"/>
              </a:rPr>
              <a:t>1 day</a:t>
            </a:r>
          </a:p>
        </p:txBody>
      </p:sp>
      <p:sp>
        <p:nvSpPr>
          <p:cNvPr id="15" name="Прямоугольник: скругленные углы 14">
            <a:extLst>
              <a:ext uri="{FF2B5EF4-FFF2-40B4-BE49-F238E27FC236}">
                <a16:creationId xmlns:a16="http://schemas.microsoft.com/office/drawing/2014/main" id="{9E77306D-D151-4F7D-9FD9-D0138734E391}"/>
              </a:ext>
            </a:extLst>
          </p:cNvPr>
          <p:cNvSpPr/>
          <p:nvPr/>
        </p:nvSpPr>
        <p:spPr>
          <a:xfrm>
            <a:off x="442142" y="8707191"/>
            <a:ext cx="2614249" cy="719781"/>
          </a:xfrm>
          <a:prstGeom prst="roundRect">
            <a:avLst/>
          </a:prstGeom>
          <a:solidFill>
            <a:srgbClr val="EBEEF2"/>
          </a:solidFill>
          <a:ln>
            <a:solidFill>
              <a:srgbClr val="EB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F475F"/>
                </a:solidFill>
                <a:latin typeface="Segoe UI Variable Small" pitchFamily="2" charset="0"/>
              </a:rPr>
              <a:t>Total distance:</a:t>
            </a:r>
          </a:p>
          <a:p>
            <a:pPr algn="ctr"/>
            <a:r>
              <a:rPr lang="en-US" sz="1600" b="1" dirty="0">
                <a:solidFill>
                  <a:srgbClr val="4F475F"/>
                </a:solidFill>
                <a:latin typeface="Segoe UI Variable Small" pitchFamily="2" charset="0"/>
              </a:rPr>
              <a:t>More than </a:t>
            </a:r>
            <a:r>
              <a:rPr lang="ru-RU" sz="1600" b="1" dirty="0">
                <a:solidFill>
                  <a:srgbClr val="4F475F"/>
                </a:solidFill>
                <a:latin typeface="Segoe UI Variable Small" pitchFamily="2" charset="0"/>
              </a:rPr>
              <a:t>13</a:t>
            </a:r>
            <a:r>
              <a:rPr lang="en-US" sz="1600" b="1" dirty="0">
                <a:solidFill>
                  <a:srgbClr val="4F475F"/>
                </a:solidFill>
                <a:latin typeface="Segoe UI Variable Small" pitchFamily="2" charset="0"/>
              </a:rPr>
              <a:t> km</a:t>
            </a:r>
            <a:endParaRPr lang="ru-RU" sz="1600" b="1" dirty="0">
              <a:solidFill>
                <a:srgbClr val="4F475F"/>
              </a:solidFill>
              <a:latin typeface="Segoe UI Variable Small" pitchFamily="2" charset="0"/>
            </a:endParaRPr>
          </a:p>
        </p:txBody>
      </p:sp>
      <p:sp>
        <p:nvSpPr>
          <p:cNvPr id="16" name="Прямоугольник: скругленные углы 15">
            <a:extLst>
              <a:ext uri="{FF2B5EF4-FFF2-40B4-BE49-F238E27FC236}">
                <a16:creationId xmlns:a16="http://schemas.microsoft.com/office/drawing/2014/main" id="{B1493535-CAFD-4109-88B1-3478210E563B}"/>
              </a:ext>
            </a:extLst>
          </p:cNvPr>
          <p:cNvSpPr/>
          <p:nvPr/>
        </p:nvSpPr>
        <p:spPr>
          <a:xfrm>
            <a:off x="4329976" y="7758821"/>
            <a:ext cx="2614249" cy="719781"/>
          </a:xfrm>
          <a:prstGeom prst="roundRect">
            <a:avLst/>
          </a:prstGeom>
          <a:solidFill>
            <a:srgbClr val="EBEEF2"/>
          </a:solidFill>
          <a:ln>
            <a:solidFill>
              <a:srgbClr val="EB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F475F"/>
                </a:solidFill>
                <a:latin typeface="Segoe UI Variable Small" pitchFamily="2" charset="0"/>
              </a:rPr>
              <a:t>Tour season:</a:t>
            </a:r>
          </a:p>
          <a:p>
            <a:pPr algn="ctr"/>
            <a:r>
              <a:rPr lang="en-US" sz="1600" b="1" dirty="0">
                <a:solidFill>
                  <a:srgbClr val="4F475F"/>
                </a:solidFill>
                <a:latin typeface="Segoe UI Variable Small" pitchFamily="2" charset="0"/>
              </a:rPr>
              <a:t>Year-round</a:t>
            </a:r>
            <a:endParaRPr lang="ru-RU" sz="1600" b="1" dirty="0">
              <a:solidFill>
                <a:srgbClr val="4F475F"/>
              </a:solidFill>
              <a:latin typeface="Segoe UI Variable Small" pitchFamily="2" charset="0"/>
            </a:endParaRPr>
          </a:p>
        </p:txBody>
      </p:sp>
      <p:sp>
        <p:nvSpPr>
          <p:cNvPr id="17" name="Прямоугольник: скругленные углы 16">
            <a:extLst>
              <a:ext uri="{FF2B5EF4-FFF2-40B4-BE49-F238E27FC236}">
                <a16:creationId xmlns:a16="http://schemas.microsoft.com/office/drawing/2014/main" id="{59717791-03B0-4E88-BF53-9C5B4A0DDAAC}"/>
              </a:ext>
            </a:extLst>
          </p:cNvPr>
          <p:cNvSpPr/>
          <p:nvPr/>
        </p:nvSpPr>
        <p:spPr>
          <a:xfrm>
            <a:off x="4329976" y="8674190"/>
            <a:ext cx="2614249" cy="752781"/>
          </a:xfrm>
          <a:prstGeom prst="roundRect">
            <a:avLst/>
          </a:prstGeom>
          <a:solidFill>
            <a:srgbClr val="EBEEF2"/>
          </a:solidFill>
          <a:ln>
            <a:solidFill>
              <a:srgbClr val="EB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F475F"/>
                </a:solidFill>
                <a:latin typeface="Segoe UI Variable Small" pitchFamily="2" charset="0"/>
              </a:rPr>
              <a:t>Meals:</a:t>
            </a:r>
          </a:p>
          <a:p>
            <a:pPr algn="ctr"/>
            <a:r>
              <a:rPr lang="en-US" sz="1600" b="1" dirty="0">
                <a:solidFill>
                  <a:srgbClr val="4F475F"/>
                </a:solidFill>
                <a:latin typeface="Segoe UI Variable Small" pitchFamily="2" charset="0"/>
              </a:rPr>
              <a:t>on request</a:t>
            </a:r>
            <a:endParaRPr lang="ru-RU" sz="1600" b="1" dirty="0">
              <a:solidFill>
                <a:srgbClr val="4F475F"/>
              </a:solidFill>
              <a:latin typeface="Segoe UI Variable Small" pitchFamily="2" charset="0"/>
            </a:endParaRPr>
          </a:p>
        </p:txBody>
      </p:sp>
      <p:sp>
        <p:nvSpPr>
          <p:cNvPr id="22" name="Прямоугольник: скругленные углы 21">
            <a:extLst>
              <a:ext uri="{FF2B5EF4-FFF2-40B4-BE49-F238E27FC236}">
                <a16:creationId xmlns:a16="http://schemas.microsoft.com/office/drawing/2014/main" id="{FD360294-A8DC-4EAE-B849-DB35D06A0EFB}"/>
              </a:ext>
            </a:extLst>
          </p:cNvPr>
          <p:cNvSpPr/>
          <p:nvPr/>
        </p:nvSpPr>
        <p:spPr>
          <a:xfrm>
            <a:off x="2472712" y="9706182"/>
            <a:ext cx="2614249" cy="719781"/>
          </a:xfrm>
          <a:prstGeom prst="roundRect">
            <a:avLst/>
          </a:prstGeom>
          <a:solidFill>
            <a:srgbClr val="EBEEF2"/>
          </a:solidFill>
          <a:ln>
            <a:solidFill>
              <a:srgbClr val="EB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F475F"/>
                </a:solidFill>
                <a:latin typeface="Segoe UI Variable Small" pitchFamily="2" charset="0"/>
              </a:rPr>
              <a:t>Transport:</a:t>
            </a:r>
          </a:p>
          <a:p>
            <a:pPr algn="ctr"/>
            <a:r>
              <a:rPr lang="en-US" sz="1600" b="1" dirty="0">
                <a:solidFill>
                  <a:srgbClr val="4F475F"/>
                </a:solidFill>
                <a:latin typeface="Segoe UI Variable Small" pitchFamily="2" charset="0"/>
              </a:rPr>
              <a:t>Sedan / Minibus</a:t>
            </a:r>
            <a:endParaRPr lang="ru-RU" sz="1600" b="1" dirty="0">
              <a:solidFill>
                <a:srgbClr val="4F475F"/>
              </a:solidFill>
              <a:latin typeface="Segoe UI Variable Small" pitchFamily="2" charset="0"/>
            </a:endParaRPr>
          </a:p>
        </p:txBody>
      </p:sp>
      <p:cxnSp>
        <p:nvCxnSpPr>
          <p:cNvPr id="25" name="Прямая соединительная линия 24">
            <a:extLst>
              <a:ext uri="{FF2B5EF4-FFF2-40B4-BE49-F238E27FC236}">
                <a16:creationId xmlns:a16="http://schemas.microsoft.com/office/drawing/2014/main" id="{E5F8ABF7-1A41-4826-8BD8-F10FBF3787FA}"/>
              </a:ext>
            </a:extLst>
          </p:cNvPr>
          <p:cNvCxnSpPr/>
          <p:nvPr/>
        </p:nvCxnSpPr>
        <p:spPr>
          <a:xfrm>
            <a:off x="0" y="1128304"/>
            <a:ext cx="755967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Рисунок 8">
            <a:extLst>
              <a:ext uri="{FF2B5EF4-FFF2-40B4-BE49-F238E27FC236}">
                <a16:creationId xmlns:a16="http://schemas.microsoft.com/office/drawing/2014/main" id="{386D87AC-5F32-4DDC-ACA1-25AEFEA66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426" y="1977508"/>
            <a:ext cx="4644819" cy="5505741"/>
          </a:xfrm>
          <a:prstGeom prst="rect">
            <a:avLst/>
          </a:prstGeom>
        </p:spPr>
      </p:pic>
      <p:pic>
        <p:nvPicPr>
          <p:cNvPr id="14" name="Рисунок 13">
            <a:extLst>
              <a:ext uri="{FF2B5EF4-FFF2-40B4-BE49-F238E27FC236}">
                <a16:creationId xmlns:a16="http://schemas.microsoft.com/office/drawing/2014/main" id="{4CFB774A-54DD-4FBA-BB0E-518D35B55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6391" y="5063316"/>
            <a:ext cx="579977" cy="282590"/>
          </a:xfrm>
          <a:prstGeom prst="rect">
            <a:avLst/>
          </a:prstGeom>
        </p:spPr>
      </p:pic>
    </p:spTree>
    <p:extLst>
      <p:ext uri="{BB962C8B-B14F-4D97-AF65-F5344CB8AC3E}">
        <p14:creationId xmlns:p14="http://schemas.microsoft.com/office/powerpoint/2010/main" val="31511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9934783-C749-41C7-8C39-EC1F2F20D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8" y="209590"/>
            <a:ext cx="1763486" cy="597086"/>
          </a:xfrm>
          <a:prstGeom prst="rect">
            <a:avLst/>
          </a:prstGeom>
        </p:spPr>
      </p:pic>
      <p:sp>
        <p:nvSpPr>
          <p:cNvPr id="5" name="TextBox 4">
            <a:extLst>
              <a:ext uri="{FF2B5EF4-FFF2-40B4-BE49-F238E27FC236}">
                <a16:creationId xmlns:a16="http://schemas.microsoft.com/office/drawing/2014/main" id="{BEFB03D2-2551-4A88-A803-D08855A20401}"/>
              </a:ext>
            </a:extLst>
          </p:cNvPr>
          <p:cNvSpPr txBox="1"/>
          <p:nvPr/>
        </p:nvSpPr>
        <p:spPr>
          <a:xfrm>
            <a:off x="574355" y="1226542"/>
            <a:ext cx="6492240" cy="830997"/>
          </a:xfrm>
          <a:prstGeom prst="rect">
            <a:avLst/>
          </a:prstGeom>
          <a:solidFill>
            <a:srgbClr val="15527D"/>
          </a:solidFill>
        </p:spPr>
        <p:txBody>
          <a:bodyPr wrap="square" rtlCol="0">
            <a:spAutoFit/>
          </a:bodyPr>
          <a:lstStyle/>
          <a:p>
            <a:r>
              <a:rPr lang="en-US" sz="1600" dirty="0">
                <a:solidFill>
                  <a:schemeClr val="bg1"/>
                </a:solidFill>
                <a:latin typeface="Segoe UI Variable Small" pitchFamily="2" charset="0"/>
              </a:rPr>
              <a:t>Day 1: </a:t>
            </a:r>
            <a:r>
              <a:rPr lang="en-US" sz="1600" dirty="0" err="1">
                <a:solidFill>
                  <a:schemeClr val="bg1"/>
                </a:solidFill>
                <a:latin typeface="Segoe UI Variable Small" pitchFamily="2" charset="0"/>
              </a:rPr>
              <a:t>Savitsky</a:t>
            </a:r>
            <a:r>
              <a:rPr lang="en-US" sz="1600" dirty="0">
                <a:solidFill>
                  <a:schemeClr val="bg1"/>
                </a:solidFill>
                <a:latin typeface="Segoe UI Variable Small" pitchFamily="2" charset="0"/>
              </a:rPr>
              <a:t> Museum - Bakhtiyar </a:t>
            </a:r>
            <a:r>
              <a:rPr lang="en-US" sz="1600" dirty="0" err="1">
                <a:solidFill>
                  <a:schemeClr val="bg1"/>
                </a:solidFill>
                <a:latin typeface="Segoe UI Variable Small" pitchFamily="2" charset="0"/>
              </a:rPr>
              <a:t>Serekbaev's</a:t>
            </a:r>
            <a:r>
              <a:rPr lang="en-US" sz="1600" dirty="0">
                <a:solidFill>
                  <a:schemeClr val="bg1"/>
                </a:solidFill>
                <a:latin typeface="Segoe UI Variable Small" pitchFamily="2" charset="0"/>
              </a:rPr>
              <a:t> Studio - </a:t>
            </a:r>
            <a:r>
              <a:rPr lang="en-US" sz="1600" dirty="0" err="1">
                <a:solidFill>
                  <a:schemeClr val="bg1"/>
                </a:solidFill>
                <a:latin typeface="Segoe UI Variable Small" pitchFamily="2" charset="0"/>
              </a:rPr>
              <a:t>Bazarbay</a:t>
            </a:r>
            <a:r>
              <a:rPr lang="en-US" sz="1600" dirty="0">
                <a:solidFill>
                  <a:schemeClr val="bg1"/>
                </a:solidFill>
                <a:latin typeface="Segoe UI Variable Small" pitchFamily="2" charset="0"/>
              </a:rPr>
              <a:t> </a:t>
            </a:r>
            <a:r>
              <a:rPr lang="en-US" sz="1600" dirty="0" err="1">
                <a:solidFill>
                  <a:schemeClr val="bg1"/>
                </a:solidFill>
                <a:latin typeface="Segoe UI Variable Small" pitchFamily="2" charset="0"/>
              </a:rPr>
              <a:t>Serekbaev's</a:t>
            </a:r>
            <a:r>
              <a:rPr lang="en-US" sz="1600" dirty="0">
                <a:solidFill>
                  <a:schemeClr val="bg1"/>
                </a:solidFill>
                <a:latin typeface="Segoe UI Variable Small" pitchFamily="2" charset="0"/>
              </a:rPr>
              <a:t> House Museum - </a:t>
            </a:r>
            <a:r>
              <a:rPr lang="en-US" sz="1600" dirty="0" err="1">
                <a:solidFill>
                  <a:schemeClr val="bg1"/>
                </a:solidFill>
                <a:latin typeface="Segoe UI Variable Small" pitchFamily="2" charset="0"/>
              </a:rPr>
              <a:t>Gyuldzhan</a:t>
            </a:r>
            <a:r>
              <a:rPr lang="en-US" sz="1600" dirty="0">
                <a:solidFill>
                  <a:schemeClr val="bg1"/>
                </a:solidFill>
                <a:latin typeface="Segoe UI Variable Small" pitchFamily="2" charset="0"/>
              </a:rPr>
              <a:t> </a:t>
            </a:r>
            <a:r>
              <a:rPr lang="en-US" sz="1600" dirty="0" err="1">
                <a:solidFill>
                  <a:schemeClr val="bg1"/>
                </a:solidFill>
                <a:latin typeface="Segoe UI Variable Small" pitchFamily="2" charset="0"/>
              </a:rPr>
              <a:t>Zarimov's</a:t>
            </a:r>
            <a:r>
              <a:rPr lang="en-US" sz="1600" dirty="0">
                <a:solidFill>
                  <a:schemeClr val="bg1"/>
                </a:solidFill>
                <a:latin typeface="Segoe UI Variable Small" pitchFamily="2" charset="0"/>
              </a:rPr>
              <a:t> Workshop - </a:t>
            </a:r>
            <a:r>
              <a:rPr lang="en-US" sz="1600" dirty="0" err="1">
                <a:solidFill>
                  <a:schemeClr val="bg1"/>
                </a:solidFill>
                <a:latin typeface="Segoe UI Variable Small" pitchFamily="2" charset="0"/>
              </a:rPr>
              <a:t>Bibisara</a:t>
            </a:r>
            <a:r>
              <a:rPr lang="en-US" sz="1600" dirty="0">
                <a:solidFill>
                  <a:schemeClr val="bg1"/>
                </a:solidFill>
                <a:latin typeface="Segoe UI Variable Small" pitchFamily="2" charset="0"/>
              </a:rPr>
              <a:t> </a:t>
            </a:r>
            <a:r>
              <a:rPr lang="en-US" sz="1600" dirty="0" err="1">
                <a:solidFill>
                  <a:schemeClr val="bg1"/>
                </a:solidFill>
                <a:latin typeface="Segoe UI Variable Small" pitchFamily="2" charset="0"/>
              </a:rPr>
              <a:t>Kunnazarova's</a:t>
            </a:r>
            <a:r>
              <a:rPr lang="en-US" sz="1600" dirty="0">
                <a:solidFill>
                  <a:schemeClr val="bg1"/>
                </a:solidFill>
                <a:latin typeface="Segoe UI Variable Small" pitchFamily="2" charset="0"/>
              </a:rPr>
              <a:t> Workshop</a:t>
            </a:r>
            <a:endParaRPr lang="ru-RU" sz="1600" dirty="0">
              <a:solidFill>
                <a:schemeClr val="bg1"/>
              </a:solidFill>
              <a:latin typeface="Segoe UI Variable Small" pitchFamily="2" charset="0"/>
            </a:endParaRPr>
          </a:p>
        </p:txBody>
      </p:sp>
      <p:sp>
        <p:nvSpPr>
          <p:cNvPr id="15" name="Прямоугольник 14">
            <a:extLst>
              <a:ext uri="{FF2B5EF4-FFF2-40B4-BE49-F238E27FC236}">
                <a16:creationId xmlns:a16="http://schemas.microsoft.com/office/drawing/2014/main" id="{CFDDBFC6-F7F5-4E6F-AD4B-3FE32E3A94DB}"/>
              </a:ext>
            </a:extLst>
          </p:cNvPr>
          <p:cNvSpPr/>
          <p:nvPr/>
        </p:nvSpPr>
        <p:spPr>
          <a:xfrm>
            <a:off x="493076" y="3279929"/>
            <a:ext cx="6573519" cy="6093976"/>
          </a:xfrm>
          <a:prstGeom prst="rect">
            <a:avLst/>
          </a:prstGeom>
        </p:spPr>
        <p:txBody>
          <a:bodyPr wrap="square">
            <a:spAutoFit/>
          </a:bodyPr>
          <a:lstStyle/>
          <a:p>
            <a:pPr algn="just"/>
            <a:r>
              <a:rPr lang="en-US" sz="1500" dirty="0"/>
              <a:t>Today you will have a creative tour, where every moment is saturated with inspiration and art. Our main goal is to discover the national flavor through the work of craftsmen who revive the forgotten crafts of the </a:t>
            </a:r>
            <a:r>
              <a:rPr lang="en-US" sz="1500" dirty="0" err="1"/>
              <a:t>Karakalpaks</a:t>
            </a:r>
            <a:r>
              <a:rPr lang="en-US" sz="1500" dirty="0"/>
              <a:t>.</a:t>
            </a:r>
          </a:p>
          <a:p>
            <a:pPr algn="just"/>
            <a:endParaRPr lang="en-US" sz="1500" dirty="0"/>
          </a:p>
          <a:p>
            <a:pPr algn="just"/>
            <a:r>
              <a:rPr lang="en-US" sz="1500" dirty="0"/>
              <a:t>9:00-12:00 Visit to the </a:t>
            </a:r>
            <a:r>
              <a:rPr lang="en-US" sz="1500" dirty="0" err="1"/>
              <a:t>I.V.Savitsky</a:t>
            </a:r>
            <a:r>
              <a:rPr lang="en-US" sz="1500" dirty="0"/>
              <a:t> Karakalpak State Museum of Art, which is a phenomenal Louvre in the desert and a place of pilgrimage for art historians. The museum has about 100,000 exhibits in the collection of which there is the art of ancient </a:t>
            </a:r>
            <a:r>
              <a:rPr lang="en-US" sz="1500" dirty="0" err="1"/>
              <a:t>Khorezm</a:t>
            </a:r>
            <a:r>
              <a:rPr lang="en-US" sz="1500" dirty="0"/>
              <a:t>, the folk applied art of the </a:t>
            </a:r>
            <a:r>
              <a:rPr lang="en-US" sz="1500" dirty="0" err="1"/>
              <a:t>Karakalpaks</a:t>
            </a:r>
            <a:r>
              <a:rPr lang="en-US" sz="1500" dirty="0"/>
              <a:t>, as well as the Avant-garde forgotten under the layer of several decades. Here you will discover not only the work of great masters, but also fundamentally new views on the history of Russian and Soviet art in a global context.</a:t>
            </a:r>
          </a:p>
          <a:p>
            <a:pPr algn="just"/>
            <a:endParaRPr lang="en-US" sz="1500" dirty="0"/>
          </a:p>
          <a:p>
            <a:pPr algn="just"/>
            <a:r>
              <a:rPr lang="en-US" sz="1500" dirty="0"/>
              <a:t>12:00-13:00 Visit to the House of the Museum of </a:t>
            </a:r>
            <a:r>
              <a:rPr lang="en-US" sz="1500" dirty="0" err="1"/>
              <a:t>Bazarbai</a:t>
            </a:r>
            <a:r>
              <a:rPr lang="en-US" sz="1500" dirty="0"/>
              <a:t> </a:t>
            </a:r>
            <a:r>
              <a:rPr lang="en-US" sz="1500" dirty="0" err="1"/>
              <a:t>Serekeev</a:t>
            </a:r>
            <a:r>
              <a:rPr lang="en-US" sz="1500" dirty="0"/>
              <a:t>, Honored Artist. This cozy corner is a repository of art. In the artist's family, you can taste the traditional Karakalpak dish in the yurt located in the courtyard of the museum. </a:t>
            </a:r>
          </a:p>
          <a:p>
            <a:pPr algn="just"/>
            <a:r>
              <a:rPr lang="en-US" sz="1500" dirty="0"/>
              <a:t>14:00-14:30 We are heading to the studio of our contemporary, the son of the artist </a:t>
            </a:r>
            <a:r>
              <a:rPr lang="en-US" sz="1500" dirty="0" err="1"/>
              <a:t>Bazarbai</a:t>
            </a:r>
            <a:r>
              <a:rPr lang="en-US" sz="1500" dirty="0"/>
              <a:t> </a:t>
            </a:r>
            <a:r>
              <a:rPr lang="en-US" sz="1500" dirty="0" err="1"/>
              <a:t>Serekeev</a:t>
            </a:r>
            <a:r>
              <a:rPr lang="en-US" sz="1500" dirty="0"/>
              <a:t>, to Bakhtiyor </a:t>
            </a:r>
            <a:r>
              <a:rPr lang="en-US" sz="1500" dirty="0" err="1"/>
              <a:t>Serekeev</a:t>
            </a:r>
            <a:r>
              <a:rPr lang="en-US" sz="1500" dirty="0"/>
              <a:t>, where works in the Art Nouveau style are presented. </a:t>
            </a:r>
          </a:p>
          <a:p>
            <a:pPr algn="just"/>
            <a:r>
              <a:rPr lang="en-US" sz="1500" dirty="0"/>
              <a:t>15:00-15:30 Visit to the workshop of </a:t>
            </a:r>
            <a:r>
              <a:rPr lang="en-US" sz="1500" dirty="0" err="1"/>
              <a:t>Bibisara</a:t>
            </a:r>
            <a:r>
              <a:rPr lang="en-US" sz="1500" dirty="0"/>
              <a:t> </a:t>
            </a:r>
            <a:r>
              <a:rPr lang="en-US" sz="1500" dirty="0" err="1"/>
              <a:t>Kunnazarova</a:t>
            </a:r>
            <a:r>
              <a:rPr lang="en-US" sz="1500" dirty="0"/>
              <a:t>, which revives carpets in the traditional way for the decoration of modern yurts. 15:45-16:30 Visit to the craftswoman, embroiderer, and fabric artist Gulnara </a:t>
            </a:r>
            <a:r>
              <a:rPr lang="en-US" sz="1500" dirty="0" err="1"/>
              <a:t>Embergenova</a:t>
            </a:r>
            <a:r>
              <a:rPr lang="en-US" sz="1500" dirty="0"/>
              <a:t>. The first craftswoman who revived the forgotten method of national embroidery of the </a:t>
            </a:r>
            <a:r>
              <a:rPr lang="en-US" sz="1500" dirty="0" err="1"/>
              <a:t>Karakalpaks</a:t>
            </a:r>
            <a:r>
              <a:rPr lang="en-US" sz="1500" dirty="0"/>
              <a:t>.</a:t>
            </a:r>
          </a:p>
          <a:p>
            <a:pPr algn="just"/>
            <a:r>
              <a:rPr lang="en-US" sz="1500" dirty="0"/>
              <a:t>16:30-17:30 Stop at the </a:t>
            </a:r>
            <a:r>
              <a:rPr lang="en-US" sz="1500" dirty="0" err="1"/>
              <a:t>Mahada</a:t>
            </a:r>
            <a:r>
              <a:rPr lang="en-US" sz="1500" dirty="0"/>
              <a:t> craftswoman, who makes dolls in the national color. </a:t>
            </a:r>
          </a:p>
          <a:p>
            <a:pPr algn="just"/>
            <a:r>
              <a:rPr lang="en-US" sz="1500" dirty="0"/>
              <a:t>The end of the tour.</a:t>
            </a:r>
          </a:p>
        </p:txBody>
      </p:sp>
      <p:cxnSp>
        <p:nvCxnSpPr>
          <p:cNvPr id="22" name="Прямая соединительная линия 21">
            <a:extLst>
              <a:ext uri="{FF2B5EF4-FFF2-40B4-BE49-F238E27FC236}">
                <a16:creationId xmlns:a16="http://schemas.microsoft.com/office/drawing/2014/main" id="{E0EBBD28-2420-4C66-AB22-2B1D50E98013}"/>
              </a:ext>
            </a:extLst>
          </p:cNvPr>
          <p:cNvCxnSpPr/>
          <p:nvPr/>
        </p:nvCxnSpPr>
        <p:spPr>
          <a:xfrm>
            <a:off x="0" y="972094"/>
            <a:ext cx="7559675"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скругленные углы 8">
            <a:extLst>
              <a:ext uri="{FF2B5EF4-FFF2-40B4-BE49-F238E27FC236}">
                <a16:creationId xmlns:a16="http://schemas.microsoft.com/office/drawing/2014/main" id="{0138656D-34B3-4B18-A38C-1C89F20BFD06}"/>
              </a:ext>
            </a:extLst>
          </p:cNvPr>
          <p:cNvSpPr/>
          <p:nvPr/>
        </p:nvSpPr>
        <p:spPr>
          <a:xfrm>
            <a:off x="533716" y="2250723"/>
            <a:ext cx="6492240" cy="836022"/>
          </a:xfrm>
          <a:prstGeom prst="roundRect">
            <a:avLst/>
          </a:prstGeom>
          <a:solidFill>
            <a:srgbClr val="EBEE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F475F"/>
                </a:solidFill>
              </a:rPr>
              <a:t>Start point:</a:t>
            </a:r>
            <a:endParaRPr lang="ru-RU" dirty="0">
              <a:solidFill>
                <a:srgbClr val="4F475F"/>
              </a:solidFill>
            </a:endParaRPr>
          </a:p>
        </p:txBody>
      </p:sp>
      <p:pic>
        <p:nvPicPr>
          <p:cNvPr id="10" name="Рисунок 9">
            <a:extLst>
              <a:ext uri="{FF2B5EF4-FFF2-40B4-BE49-F238E27FC236}">
                <a16:creationId xmlns:a16="http://schemas.microsoft.com/office/drawing/2014/main" id="{5CDA90B7-2A1C-4A11-800D-027B6A87B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90428" y="2564876"/>
            <a:ext cx="128361" cy="207714"/>
          </a:xfrm>
          <a:prstGeom prst="rect">
            <a:avLst/>
          </a:prstGeom>
        </p:spPr>
      </p:pic>
      <p:sp>
        <p:nvSpPr>
          <p:cNvPr id="13" name="TextBox 12">
            <a:extLst>
              <a:ext uri="{FF2B5EF4-FFF2-40B4-BE49-F238E27FC236}">
                <a16:creationId xmlns:a16="http://schemas.microsoft.com/office/drawing/2014/main" id="{1B222686-2908-40C9-98D7-FC0160B6D657}"/>
              </a:ext>
            </a:extLst>
          </p:cNvPr>
          <p:cNvSpPr txBox="1"/>
          <p:nvPr/>
        </p:nvSpPr>
        <p:spPr>
          <a:xfrm>
            <a:off x="2153477" y="2524416"/>
            <a:ext cx="3937468" cy="307777"/>
          </a:xfrm>
          <a:prstGeom prst="rect">
            <a:avLst/>
          </a:prstGeom>
          <a:noFill/>
        </p:spPr>
        <p:txBody>
          <a:bodyPr wrap="square" rtlCol="0">
            <a:spAutoFit/>
          </a:bodyPr>
          <a:lstStyle/>
          <a:p>
            <a:r>
              <a:rPr lang="en-US" sz="1400" dirty="0">
                <a:solidFill>
                  <a:srgbClr val="4F475F"/>
                </a:solidFill>
              </a:rPr>
              <a:t>Nukus city (Railway Station, Airport, Hotel, etc.)</a:t>
            </a:r>
            <a:endParaRPr lang="ru-RU" sz="1400" dirty="0">
              <a:solidFill>
                <a:srgbClr val="4F475F"/>
              </a:solidFill>
            </a:endParaRPr>
          </a:p>
        </p:txBody>
      </p:sp>
    </p:spTree>
    <p:extLst>
      <p:ext uri="{BB962C8B-B14F-4D97-AF65-F5344CB8AC3E}">
        <p14:creationId xmlns:p14="http://schemas.microsoft.com/office/powerpoint/2010/main" val="181526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CFB8A32-8181-4317-9EB4-77339BF74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8782"/>
            <a:ext cx="5016137" cy="3339314"/>
          </a:xfrm>
          <a:prstGeom prst="rect">
            <a:avLst/>
          </a:prstGeom>
        </p:spPr>
      </p:pic>
      <p:pic>
        <p:nvPicPr>
          <p:cNvPr id="5" name="Рисунок 4">
            <a:extLst>
              <a:ext uri="{FF2B5EF4-FFF2-40B4-BE49-F238E27FC236}">
                <a16:creationId xmlns:a16="http://schemas.microsoft.com/office/drawing/2014/main" id="{AF81AF3E-B3FB-4E18-9521-30651A78E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68" y="209590"/>
            <a:ext cx="1763486" cy="597086"/>
          </a:xfrm>
          <a:prstGeom prst="rect">
            <a:avLst/>
          </a:prstGeom>
        </p:spPr>
      </p:pic>
      <p:cxnSp>
        <p:nvCxnSpPr>
          <p:cNvPr id="6" name="Прямая соединительная линия 5">
            <a:extLst>
              <a:ext uri="{FF2B5EF4-FFF2-40B4-BE49-F238E27FC236}">
                <a16:creationId xmlns:a16="http://schemas.microsoft.com/office/drawing/2014/main" id="{52C9073A-47EB-45B6-86B5-BCD891D46472}"/>
              </a:ext>
            </a:extLst>
          </p:cNvPr>
          <p:cNvCxnSpPr/>
          <p:nvPr/>
        </p:nvCxnSpPr>
        <p:spPr>
          <a:xfrm>
            <a:off x="0" y="972094"/>
            <a:ext cx="7559675"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Рисунок 6">
            <a:extLst>
              <a:ext uri="{FF2B5EF4-FFF2-40B4-BE49-F238E27FC236}">
                <a16:creationId xmlns:a16="http://schemas.microsoft.com/office/drawing/2014/main" id="{D2D78661-0A24-40AB-AAD5-8FA47C519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82873"/>
            <a:ext cx="4161454" cy="2773219"/>
          </a:xfrm>
          <a:prstGeom prst="rect">
            <a:avLst/>
          </a:prstGeom>
        </p:spPr>
      </p:pic>
      <p:pic>
        <p:nvPicPr>
          <p:cNvPr id="8" name="Рисунок 7">
            <a:extLst>
              <a:ext uri="{FF2B5EF4-FFF2-40B4-BE49-F238E27FC236}">
                <a16:creationId xmlns:a16="http://schemas.microsoft.com/office/drawing/2014/main" id="{4CA19AD7-76C4-4482-B797-8C99108AA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0861" y="6677506"/>
            <a:ext cx="2568814" cy="1929465"/>
          </a:xfrm>
          <a:prstGeom prst="rect">
            <a:avLst/>
          </a:prstGeom>
        </p:spPr>
      </p:pic>
      <p:pic>
        <p:nvPicPr>
          <p:cNvPr id="9" name="Рисунок 8">
            <a:extLst>
              <a:ext uri="{FF2B5EF4-FFF2-40B4-BE49-F238E27FC236}">
                <a16:creationId xmlns:a16="http://schemas.microsoft.com/office/drawing/2014/main" id="{FB162431-BE3B-480A-9FF5-4EB41F9293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6474" y="1282873"/>
            <a:ext cx="3923201" cy="2773213"/>
          </a:xfrm>
          <a:prstGeom prst="rect">
            <a:avLst/>
          </a:prstGeom>
        </p:spPr>
      </p:pic>
      <p:pic>
        <p:nvPicPr>
          <p:cNvPr id="10" name="Рисунок 9">
            <a:extLst>
              <a:ext uri="{FF2B5EF4-FFF2-40B4-BE49-F238E27FC236}">
                <a16:creationId xmlns:a16="http://schemas.microsoft.com/office/drawing/2014/main" id="{97CEC8BF-0C53-48F7-9E2A-CA49AA6A2A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056085"/>
            <a:ext cx="4216147" cy="2626857"/>
          </a:xfrm>
          <a:prstGeom prst="rect">
            <a:avLst/>
          </a:prstGeom>
        </p:spPr>
      </p:pic>
      <p:pic>
        <p:nvPicPr>
          <p:cNvPr id="11" name="Рисунок 10">
            <a:extLst>
              <a:ext uri="{FF2B5EF4-FFF2-40B4-BE49-F238E27FC236}">
                <a16:creationId xmlns:a16="http://schemas.microsoft.com/office/drawing/2014/main" id="{CCBC0908-8A22-4FF2-A53E-423EBF6798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6474" y="4061528"/>
            <a:ext cx="3923201" cy="2615978"/>
          </a:xfrm>
          <a:prstGeom prst="rect">
            <a:avLst/>
          </a:prstGeom>
        </p:spPr>
      </p:pic>
    </p:spTree>
    <p:extLst>
      <p:ext uri="{BB962C8B-B14F-4D97-AF65-F5344CB8AC3E}">
        <p14:creationId xmlns:p14="http://schemas.microsoft.com/office/powerpoint/2010/main" val="662201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E514B22-8D1A-4F89-9645-C70B645C7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495" y="6038852"/>
            <a:ext cx="4084180" cy="2724148"/>
          </a:xfrm>
          <a:prstGeom prst="rect">
            <a:avLst/>
          </a:prstGeom>
        </p:spPr>
      </p:pic>
      <p:pic>
        <p:nvPicPr>
          <p:cNvPr id="5" name="Рисунок 4">
            <a:extLst>
              <a:ext uri="{FF2B5EF4-FFF2-40B4-BE49-F238E27FC236}">
                <a16:creationId xmlns:a16="http://schemas.microsoft.com/office/drawing/2014/main" id="{271AADDC-BF71-4F70-99DA-5084D17DA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3701"/>
            <a:ext cx="7544240" cy="4715150"/>
          </a:xfrm>
          <a:prstGeom prst="rect">
            <a:avLst/>
          </a:prstGeom>
        </p:spPr>
      </p:pic>
      <p:pic>
        <p:nvPicPr>
          <p:cNvPr id="6" name="Рисунок 5">
            <a:extLst>
              <a:ext uri="{FF2B5EF4-FFF2-40B4-BE49-F238E27FC236}">
                <a16:creationId xmlns:a16="http://schemas.microsoft.com/office/drawing/2014/main" id="{6F64EFBF-BEEC-4138-A2A5-B62AA0C8A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38851"/>
            <a:ext cx="3952874" cy="2724149"/>
          </a:xfrm>
          <a:prstGeom prst="rect">
            <a:avLst/>
          </a:prstGeom>
        </p:spPr>
      </p:pic>
      <p:pic>
        <p:nvPicPr>
          <p:cNvPr id="7" name="Рисунок 6">
            <a:extLst>
              <a:ext uri="{FF2B5EF4-FFF2-40B4-BE49-F238E27FC236}">
                <a16:creationId xmlns:a16="http://schemas.microsoft.com/office/drawing/2014/main" id="{F0487BF7-83EC-4F29-8796-B9AA87D764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068" y="209590"/>
            <a:ext cx="1763486" cy="597086"/>
          </a:xfrm>
          <a:prstGeom prst="rect">
            <a:avLst/>
          </a:prstGeom>
        </p:spPr>
      </p:pic>
      <p:cxnSp>
        <p:nvCxnSpPr>
          <p:cNvPr id="8" name="Прямая соединительная линия 7">
            <a:extLst>
              <a:ext uri="{FF2B5EF4-FFF2-40B4-BE49-F238E27FC236}">
                <a16:creationId xmlns:a16="http://schemas.microsoft.com/office/drawing/2014/main" id="{3A0CF78A-41A3-45C7-ABE2-CA78BBC0DD08}"/>
              </a:ext>
            </a:extLst>
          </p:cNvPr>
          <p:cNvCxnSpPr/>
          <p:nvPr/>
        </p:nvCxnSpPr>
        <p:spPr>
          <a:xfrm>
            <a:off x="0" y="972094"/>
            <a:ext cx="75596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551800"/>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699</TotalTime>
  <Words>377</Words>
  <Application>Microsoft Office PowerPoint</Application>
  <PresentationFormat>Произвольный</PresentationFormat>
  <Paragraphs>28</Paragraphs>
  <Slides>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vt:i4>
      </vt:variant>
    </vt:vector>
  </HeadingPairs>
  <TitlesOfParts>
    <vt:vector size="11" baseType="lpstr">
      <vt:lpstr>Arial</vt:lpstr>
      <vt:lpstr>Calibri</vt:lpstr>
      <vt:lpstr>Calibri Light</vt:lpstr>
      <vt:lpstr>HelveticaLTPro-Bold</vt:lpstr>
      <vt:lpstr>Segoe UI Variable Small</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aymurzaevmurzabek@gmail.com</dc:creator>
  <cp:lastModifiedBy>Мырзабек Аймурзаев</cp:lastModifiedBy>
  <cp:revision>26</cp:revision>
  <dcterms:created xsi:type="dcterms:W3CDTF">2023-11-24T09:24:12Z</dcterms:created>
  <dcterms:modified xsi:type="dcterms:W3CDTF">2024-01-27T11:10:29Z</dcterms:modified>
</cp:coreProperties>
</file>